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8fb7f7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8fb7f7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3259407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3259407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26c3156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26c3156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1603f51c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1603f51c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259407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259407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26c3156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26c3156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1603f51c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1603f51c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28fb7f76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28fb7f76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28fb7f7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28fb7f76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26c31564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26c31564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1603f51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1603f51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28fb7f7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28fb7f7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1603f51c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1603f51c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long do you expect to live?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Saiyid K, Samuel C, Debra 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1297500" y="103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(p.5)</a:t>
            </a:r>
            <a:endParaRPr/>
          </a:p>
        </p:txBody>
      </p:sp>
      <p:sp>
        <p:nvSpPr>
          <p:cNvPr id="319" name="Google Shape;319;p26"/>
          <p:cNvSpPr txBox="1"/>
          <p:nvPr>
            <p:ph idx="1" type="body"/>
          </p:nvPr>
        </p:nvSpPr>
        <p:spPr>
          <a:xfrm>
            <a:off x="1052550" y="571950"/>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Similarly, t</a:t>
            </a:r>
            <a:r>
              <a:rPr lang="en-GB"/>
              <a:t>here exists some moderate correlation between the percentage of a country’s population using basic water and sanitation services and the number of  pharmacists in a country’s population (r=0.301 and r=0.306, respectively), though these correlations are not as strong when compared to medical doctors</a:t>
            </a:r>
            <a:endParaRPr/>
          </a:p>
        </p:txBody>
      </p:sp>
      <p:pic>
        <p:nvPicPr>
          <p:cNvPr id="320" name="Google Shape;320;p26"/>
          <p:cNvPicPr preferRelativeResize="0"/>
          <p:nvPr/>
        </p:nvPicPr>
        <p:blipFill>
          <a:blip r:embed="rId3">
            <a:alphaModFix/>
          </a:blip>
          <a:stretch>
            <a:fillRect/>
          </a:stretch>
        </p:blipFill>
        <p:spPr>
          <a:xfrm>
            <a:off x="1000149" y="1975375"/>
            <a:ext cx="3571861" cy="2794500"/>
          </a:xfrm>
          <a:prstGeom prst="rect">
            <a:avLst/>
          </a:prstGeom>
          <a:noFill/>
          <a:ln>
            <a:noFill/>
          </a:ln>
        </p:spPr>
      </p:pic>
      <p:pic>
        <p:nvPicPr>
          <p:cNvPr id="321" name="Google Shape;321;p26"/>
          <p:cNvPicPr preferRelativeResize="0"/>
          <p:nvPr/>
        </p:nvPicPr>
        <p:blipFill>
          <a:blip r:embed="rId4">
            <a:alphaModFix/>
          </a:blip>
          <a:stretch>
            <a:fillRect/>
          </a:stretch>
        </p:blipFill>
        <p:spPr>
          <a:xfrm>
            <a:off x="4572000" y="1982838"/>
            <a:ext cx="3571850" cy="27795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 (p.1)</a:t>
            </a:r>
            <a:endParaRPr/>
          </a:p>
        </p:txBody>
      </p:sp>
      <p:sp>
        <p:nvSpPr>
          <p:cNvPr id="327" name="Google Shape;327;p27"/>
          <p:cNvSpPr txBox="1"/>
          <p:nvPr>
            <p:ph idx="1" type="body"/>
          </p:nvPr>
        </p:nvSpPr>
        <p:spPr>
          <a:xfrm>
            <a:off x="1297500" y="1065700"/>
            <a:ext cx="7038900" cy="357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How does access to water correlate with life expectancy?</a:t>
            </a:r>
            <a:endParaRPr/>
          </a:p>
          <a:p>
            <a:pPr indent="0" lvl="0" marL="0" rtl="0" algn="l">
              <a:lnSpc>
                <a:spcPct val="100000"/>
              </a:lnSpc>
              <a:spcBef>
                <a:spcPts val="0"/>
              </a:spcBef>
              <a:spcAft>
                <a:spcPts val="0"/>
              </a:spcAft>
              <a:buNone/>
            </a:pPr>
            <a:r>
              <a:rPr lang="en-GB"/>
              <a:t>How do hand washing habits correlate with life expectancy?</a:t>
            </a:r>
            <a:endParaRPr/>
          </a:p>
          <a:p>
            <a:pPr indent="0" lvl="0" marL="0" rtl="0" algn="l">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GB"/>
              <a:t>These correlate </a:t>
            </a:r>
            <a:r>
              <a:rPr i="1" lang="en-GB"/>
              <a:t>highly. </a:t>
            </a:r>
            <a:r>
              <a:rPr lang="en-GB"/>
              <a:t>Between our data plots of Avg Life Expectancy and Avg % of Pop using at least basic drinking-water services and with basic hand washing facilities at home, we have respective r-values of  0.66 and 0.67. </a:t>
            </a:r>
            <a:endParaRPr/>
          </a:p>
          <a:p>
            <a:pPr indent="-311150" lvl="0" marL="457200" rtl="0" algn="l">
              <a:spcBef>
                <a:spcPts val="0"/>
              </a:spcBef>
              <a:spcAft>
                <a:spcPts val="0"/>
              </a:spcAft>
              <a:buSzPts val="1300"/>
              <a:buChar char="●"/>
            </a:pPr>
            <a:r>
              <a:rPr lang="en-GB"/>
              <a:t>This should be obvious as cleanliness (to avoid sickness) and clean, drinkable water are vital in living a long and healthy life.</a:t>
            </a:r>
            <a:endParaRPr/>
          </a:p>
          <a:p>
            <a:pPr indent="0" lvl="0" marL="0" rtl="0" algn="l">
              <a:spcBef>
                <a:spcPts val="1600"/>
              </a:spcBef>
              <a:spcAft>
                <a:spcPts val="0"/>
              </a:spcAft>
              <a:buNone/>
            </a:pPr>
            <a:r>
              <a:rPr lang="en-GB"/>
              <a:t>How does access to basic sanitation services correlate with overall life expectancy?</a:t>
            </a:r>
            <a:endParaRPr/>
          </a:p>
          <a:p>
            <a:pPr indent="-311150" lvl="0" marL="457200" rtl="0" algn="l">
              <a:spcBef>
                <a:spcPts val="1600"/>
              </a:spcBef>
              <a:spcAft>
                <a:spcPts val="0"/>
              </a:spcAft>
              <a:buSzPts val="1300"/>
              <a:buChar char="●"/>
            </a:pPr>
            <a:r>
              <a:rPr lang="en-GB"/>
              <a:t>Again, similar to our previous two questions, life expectancy and access to basic sanitation services have a high correlation (r=0.698). </a:t>
            </a:r>
            <a:endParaRPr/>
          </a:p>
          <a:p>
            <a:pPr indent="-311150" lvl="0" marL="457200" rtl="0" algn="l">
              <a:spcBef>
                <a:spcPts val="0"/>
              </a:spcBef>
              <a:spcAft>
                <a:spcPts val="0"/>
              </a:spcAft>
              <a:buSzPts val="1300"/>
              <a:buChar char="●"/>
            </a:pPr>
            <a:r>
              <a:rPr lang="en-GB"/>
              <a:t>This was to be expected as access to these services indicates that there is at least some more developed public infrastructure and therefore a better quality of life (in theory)</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 (p.2)</a:t>
            </a:r>
            <a:endParaRPr/>
          </a:p>
        </p:txBody>
      </p:sp>
      <p:sp>
        <p:nvSpPr>
          <p:cNvPr id="333" name="Google Shape;333;p28"/>
          <p:cNvSpPr txBox="1"/>
          <p:nvPr>
            <p:ph idx="1" type="body"/>
          </p:nvPr>
        </p:nvSpPr>
        <p:spPr>
          <a:xfrm>
            <a:off x="1297500" y="1095275"/>
            <a:ext cx="7038900" cy="338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How does the number of Pharmacist in a country’s population correlate with the overall life expectancy? How does the number of Medical Doctors in a country’s population correlate with the overall life expectancy?</a:t>
            </a:r>
            <a:endParaRPr/>
          </a:p>
          <a:p>
            <a:pPr indent="0" lvl="0" marL="0" rtl="0" algn="l">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GB"/>
              <a:t>Our results here were a little more surprising. Compared to our levels of correlation between infrastructure related variables and life expectancy, the number of medical doctors and pharmacists in the population have a lower correlation to life expectancy (r=0.380 and r=0.398, respectively)</a:t>
            </a:r>
            <a:endParaRPr/>
          </a:p>
          <a:p>
            <a:pPr indent="-311150" lvl="0" marL="457200" rtl="0" algn="l">
              <a:spcBef>
                <a:spcPts val="1000"/>
              </a:spcBef>
              <a:spcAft>
                <a:spcPts val="0"/>
              </a:spcAft>
              <a:buSzPts val="1300"/>
              <a:buChar char="●"/>
            </a:pPr>
            <a:r>
              <a:rPr lang="en-GB"/>
              <a:t>Though these r-values aren’t necessarily weak, they suggest that these variables have a lesser impact on a country’s life expectancy than those discussed earlier </a:t>
            </a:r>
            <a:endParaRPr/>
          </a:p>
          <a:p>
            <a:pPr indent="-311150" lvl="0" marL="457200" rtl="0" algn="l">
              <a:spcBef>
                <a:spcPts val="1000"/>
              </a:spcBef>
              <a:spcAft>
                <a:spcPts val="0"/>
              </a:spcAft>
              <a:buSzPts val="1300"/>
              <a:buChar char="●"/>
            </a:pPr>
            <a:r>
              <a:rPr lang="en-GB"/>
              <a:t>Why might this be the case?</a:t>
            </a:r>
            <a:endParaRPr/>
          </a:p>
          <a:p>
            <a:pPr indent="0" lvl="0" marL="0" rtl="0" algn="l">
              <a:spcBef>
                <a:spcPts val="1000"/>
              </a:spcBef>
              <a:spcAft>
                <a:spcPts val="1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 (p.3)</a:t>
            </a:r>
            <a:endParaRPr/>
          </a:p>
          <a:p>
            <a:pPr indent="0" lvl="0" marL="0" rtl="0" algn="l">
              <a:spcBef>
                <a:spcPts val="0"/>
              </a:spcBef>
              <a:spcAft>
                <a:spcPts val="0"/>
              </a:spcAft>
              <a:buNone/>
            </a:pPr>
            <a:r>
              <a:t/>
            </a:r>
            <a:endParaRPr/>
          </a:p>
        </p:txBody>
      </p:sp>
      <p:sp>
        <p:nvSpPr>
          <p:cNvPr id="339" name="Google Shape;339;p29"/>
          <p:cNvSpPr txBox="1"/>
          <p:nvPr>
            <p:ph idx="1" type="body"/>
          </p:nvPr>
        </p:nvSpPr>
        <p:spPr>
          <a:xfrm>
            <a:off x="1297500" y="1117500"/>
            <a:ext cx="7038900" cy="3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 various infrastructural factors correlate with each other ? (Medical Doctors per 10,000 vs Population using at least basic sanitization services (%),  etc.)</a:t>
            </a:r>
            <a:endParaRPr/>
          </a:p>
          <a:p>
            <a:pPr indent="-311150" lvl="0" marL="457200" rtl="0" algn="l">
              <a:spcBef>
                <a:spcPts val="1600"/>
              </a:spcBef>
              <a:spcAft>
                <a:spcPts val="0"/>
              </a:spcAft>
              <a:buSzPts val="1300"/>
              <a:buChar char="●"/>
            </a:pPr>
            <a:r>
              <a:rPr lang="en-GB"/>
              <a:t>Although the presence of doctors or pharmacists in a pop doesn’t correlate highly with life expectancy, there does exist a correlation between infrastructure related variables and the presence of these individuals in a country’s population </a:t>
            </a:r>
            <a:endParaRPr/>
          </a:p>
          <a:p>
            <a:pPr indent="-311150" lvl="0" marL="457200" rtl="0" algn="l">
              <a:spcBef>
                <a:spcPts val="1000"/>
              </a:spcBef>
              <a:spcAft>
                <a:spcPts val="0"/>
              </a:spcAft>
              <a:buSzPts val="1300"/>
              <a:buChar char="●"/>
            </a:pPr>
            <a:r>
              <a:rPr lang="en-GB"/>
              <a:t>This might suggest that when a country has more money to invest in public infrastructure, like water and sanitation services, more specialized healthcare workers arise in the population as the country is able to support them</a:t>
            </a:r>
            <a:endParaRPr/>
          </a:p>
          <a:p>
            <a:pPr indent="-298450" lvl="1" marL="914400" rtl="0" algn="l">
              <a:spcBef>
                <a:spcPts val="1000"/>
              </a:spcBef>
              <a:spcAft>
                <a:spcPts val="0"/>
              </a:spcAft>
              <a:buSzPts val="1100"/>
              <a:buChar char="○"/>
            </a:pPr>
            <a:r>
              <a:rPr lang="en-GB"/>
              <a:t>This could be, in part, due to increased investment in education in more developed countries which would therein increase opportunities for those who pursue education in healthcare</a:t>
            </a:r>
            <a:endParaRPr/>
          </a:p>
          <a:p>
            <a:pPr indent="-298450" lvl="1" marL="914400" rtl="0" algn="l">
              <a:spcBef>
                <a:spcPts val="1000"/>
              </a:spcBef>
              <a:spcAft>
                <a:spcPts val="0"/>
              </a:spcAft>
              <a:buSzPts val="1100"/>
              <a:buChar char="○"/>
            </a:pPr>
            <a:r>
              <a:rPr lang="en-GB"/>
              <a:t>More research would have to be done to support this connection, however</a:t>
            </a:r>
            <a:endParaRPr/>
          </a:p>
          <a:p>
            <a:pPr indent="0" lvl="0" marL="0" rtl="0" algn="l">
              <a:spcBef>
                <a:spcPts val="10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 Mortem</a:t>
            </a:r>
            <a:endParaRPr/>
          </a:p>
        </p:txBody>
      </p:sp>
      <p:sp>
        <p:nvSpPr>
          <p:cNvPr id="345" name="Google Shape;345;p30"/>
          <p:cNvSpPr txBox="1"/>
          <p:nvPr>
            <p:ph idx="1" type="body"/>
          </p:nvPr>
        </p:nvSpPr>
        <p:spPr>
          <a:xfrm>
            <a:off x="1297500" y="107910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GB" sz="1600">
                <a:latin typeface="Arial"/>
                <a:ea typeface="Arial"/>
                <a:cs typeface="Arial"/>
                <a:sym typeface="Arial"/>
              </a:rPr>
              <a:t>Difficulties</a:t>
            </a:r>
            <a:endParaRPr sz="1600">
              <a:latin typeface="Arial"/>
              <a:ea typeface="Arial"/>
              <a:cs typeface="Arial"/>
              <a:sym typeface="Arial"/>
            </a:endParaRPr>
          </a:p>
          <a:p>
            <a:pPr indent="-311150" lvl="1" marL="914400" rtl="0" algn="l">
              <a:spcBef>
                <a:spcPts val="0"/>
              </a:spcBef>
              <a:spcAft>
                <a:spcPts val="0"/>
              </a:spcAft>
              <a:buSzPts val="1300"/>
              <a:buFont typeface="Arial"/>
              <a:buChar char="➢"/>
            </a:pPr>
            <a:r>
              <a:rPr lang="en-GB" sz="1300">
                <a:latin typeface="Arial"/>
                <a:ea typeface="Arial"/>
                <a:cs typeface="Arial"/>
                <a:sym typeface="Arial"/>
              </a:rPr>
              <a:t>Merging DataFrames with different formatting(Life Expectancy)</a:t>
            </a:r>
            <a:endParaRPr sz="1300">
              <a:latin typeface="Arial"/>
              <a:ea typeface="Arial"/>
              <a:cs typeface="Arial"/>
              <a:sym typeface="Arial"/>
            </a:endParaRPr>
          </a:p>
          <a:p>
            <a:pPr indent="-311150" lvl="1" marL="914400" rtl="0" algn="l">
              <a:spcBef>
                <a:spcPts val="1000"/>
              </a:spcBef>
              <a:spcAft>
                <a:spcPts val="0"/>
              </a:spcAft>
              <a:buSzPts val="1300"/>
              <a:buFont typeface="Arial"/>
              <a:buChar char="➢"/>
            </a:pPr>
            <a:r>
              <a:rPr lang="en-GB" sz="1300">
                <a:latin typeface="Arial"/>
                <a:ea typeface="Arial"/>
                <a:cs typeface="Arial"/>
                <a:sym typeface="Arial"/>
              </a:rPr>
              <a:t>Turning Countries into Continents</a:t>
            </a:r>
            <a:endParaRPr sz="1300">
              <a:latin typeface="Arial"/>
              <a:ea typeface="Arial"/>
              <a:cs typeface="Arial"/>
              <a:sym typeface="Arial"/>
            </a:endParaRPr>
          </a:p>
          <a:p>
            <a:pPr indent="-311150" lvl="1" marL="914400" rtl="0" algn="l">
              <a:spcBef>
                <a:spcPts val="1000"/>
              </a:spcBef>
              <a:spcAft>
                <a:spcPts val="0"/>
              </a:spcAft>
              <a:buSzPts val="1300"/>
              <a:buFont typeface="Arial"/>
              <a:buChar char="➢"/>
            </a:pPr>
            <a:r>
              <a:rPr lang="en-GB" sz="1300">
                <a:latin typeface="Arial"/>
                <a:ea typeface="Arial"/>
                <a:cs typeface="Arial"/>
                <a:sym typeface="Arial"/>
              </a:rPr>
              <a:t>Inferences about Data Analysis</a:t>
            </a:r>
            <a:endParaRPr sz="1300">
              <a:latin typeface="Arial"/>
              <a:ea typeface="Arial"/>
              <a:cs typeface="Arial"/>
              <a:sym typeface="Arial"/>
            </a:endParaRPr>
          </a:p>
          <a:p>
            <a:pPr indent="-311150" lvl="1" marL="914400" rtl="0" algn="l">
              <a:spcBef>
                <a:spcPts val="1000"/>
              </a:spcBef>
              <a:spcAft>
                <a:spcPts val="0"/>
              </a:spcAft>
              <a:buSzPts val="1300"/>
              <a:buFont typeface="Arial"/>
              <a:buChar char="➢"/>
            </a:pPr>
            <a:r>
              <a:rPr lang="en-GB" sz="1300">
                <a:latin typeface="Arial"/>
                <a:ea typeface="Arial"/>
                <a:cs typeface="Arial"/>
                <a:sym typeface="Arial"/>
              </a:rPr>
              <a:t>Dealing with NaN for correlation graphs</a:t>
            </a:r>
            <a:endParaRPr sz="1300">
              <a:latin typeface="Arial"/>
              <a:ea typeface="Arial"/>
              <a:cs typeface="Arial"/>
              <a:sym typeface="Arial"/>
            </a:endParaRPr>
          </a:p>
          <a:p>
            <a:pPr indent="-330200" lvl="0" marL="457200" rtl="0" algn="l">
              <a:spcBef>
                <a:spcPts val="1000"/>
              </a:spcBef>
              <a:spcAft>
                <a:spcPts val="0"/>
              </a:spcAft>
              <a:buSzPts val="1600"/>
              <a:buChar char="❖"/>
            </a:pPr>
            <a:r>
              <a:rPr lang="en-GB" sz="1600"/>
              <a:t>Additional Question</a:t>
            </a:r>
            <a:endParaRPr sz="1600"/>
          </a:p>
          <a:p>
            <a:pPr indent="-311150" lvl="1" marL="914400" rtl="0" algn="l">
              <a:spcBef>
                <a:spcPts val="1000"/>
              </a:spcBef>
              <a:spcAft>
                <a:spcPts val="0"/>
              </a:spcAft>
              <a:buSzPts val="1300"/>
              <a:buChar char="➢"/>
            </a:pPr>
            <a:r>
              <a:rPr lang="en-GB" sz="1300"/>
              <a:t>Why doesn’t increasing the number of doctors have a strong correlation with life expectancy?</a:t>
            </a:r>
            <a:endParaRPr sz="1300"/>
          </a:p>
          <a:p>
            <a:pPr indent="-311150" lvl="1" marL="914400" rtl="0" algn="l">
              <a:spcBef>
                <a:spcPts val="1000"/>
              </a:spcBef>
              <a:spcAft>
                <a:spcPts val="0"/>
              </a:spcAft>
              <a:buSzPts val="1300"/>
              <a:buChar char="➢"/>
            </a:pPr>
            <a:r>
              <a:rPr lang="en-GB" sz="1300"/>
              <a:t>How do the other infrastructural variables relate to the others?</a:t>
            </a:r>
            <a:endParaRPr sz="1300"/>
          </a:p>
          <a:p>
            <a:pPr indent="-311150" lvl="1" marL="914400" rtl="0" algn="l">
              <a:spcBef>
                <a:spcPts val="1000"/>
              </a:spcBef>
              <a:spcAft>
                <a:spcPts val="1000"/>
              </a:spcAft>
              <a:buSzPts val="1300"/>
              <a:buChar char="➢"/>
            </a:pPr>
            <a:r>
              <a:rPr lang="en-GB" sz="1300"/>
              <a:t>How does war affect life expectancy over the years?</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1342500" y="372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a:p>
            <a:pPr indent="0" lvl="0" marL="0" rtl="0" algn="l">
              <a:spcBef>
                <a:spcPts val="0"/>
              </a:spcBef>
              <a:spcAft>
                <a:spcPts val="0"/>
              </a:spcAft>
              <a:buNone/>
            </a:pPr>
            <a:r>
              <a:t/>
            </a:r>
            <a:endParaRPr/>
          </a:p>
        </p:txBody>
      </p:sp>
      <p:sp>
        <p:nvSpPr>
          <p:cNvPr id="351" name="Google Shape;351;p31"/>
          <p:cNvSpPr txBox="1"/>
          <p:nvPr>
            <p:ph idx="1" type="body"/>
          </p:nvPr>
        </p:nvSpPr>
        <p:spPr>
          <a:xfrm>
            <a:off x="1297500" y="1567550"/>
            <a:ext cx="7128900" cy="30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 https://www.kaggle.com/utkarshxy/who-worldhealth-statistics-2020-complete</a:t>
            </a:r>
            <a:endParaRPr sz="1000"/>
          </a:p>
          <a:p>
            <a:pPr indent="0" lvl="0" marL="0" rtl="0" algn="l">
              <a:spcBef>
                <a:spcPts val="1600"/>
              </a:spcBef>
              <a:spcAft>
                <a:spcPts val="0"/>
              </a:spcAft>
              <a:buNone/>
            </a:pPr>
            <a:r>
              <a:rPr lang="en-GB" sz="1000"/>
              <a:t>https://www.kaggle.com/sansuthi/life-expectancy</a:t>
            </a:r>
            <a:endParaRPr sz="1000"/>
          </a:p>
          <a:p>
            <a:pPr indent="0" lvl="0" marL="0" rtl="0" algn="l">
              <a:spcBef>
                <a:spcPts val="1600"/>
              </a:spcBef>
              <a:spcAft>
                <a:spcPts val="0"/>
              </a:spcAft>
              <a:buNone/>
            </a:pPr>
            <a:r>
              <a:rPr lang="en-GB" sz="1000"/>
              <a:t>https://www.kaggle.com/utkarshxy/who-worldhealth-statistics-2020-complete?select=basicDrinkingWaterServices.csv</a:t>
            </a:r>
            <a:endParaRPr sz="1000"/>
          </a:p>
          <a:p>
            <a:pPr indent="0" lvl="0" marL="0" rtl="0" algn="l">
              <a:spcBef>
                <a:spcPts val="1600"/>
              </a:spcBef>
              <a:spcAft>
                <a:spcPts val="0"/>
              </a:spcAft>
              <a:buNone/>
            </a:pPr>
            <a:r>
              <a:rPr lang="en-GB" sz="1000"/>
              <a:t>https://www.kaggle.com/utkarshxy/who-worldhealth-statistics-2020-complete?select=basicHandWashing.csv</a:t>
            </a:r>
            <a:endParaRPr sz="1000"/>
          </a:p>
          <a:p>
            <a:pPr indent="0" lvl="0" marL="0" rtl="0" algn="l">
              <a:spcBef>
                <a:spcPts val="1600"/>
              </a:spcBef>
              <a:spcAft>
                <a:spcPts val="0"/>
              </a:spcAft>
              <a:buNone/>
            </a:pPr>
            <a:r>
              <a:rPr lang="en-GB" sz="1000"/>
              <a:t>https://www.kaggle.com/utkarshxy/who-worldhealth-statistics-2020-complete?select=atLeastBasicSanitizationServices.csv</a:t>
            </a:r>
            <a:endParaRPr sz="1000"/>
          </a:p>
          <a:p>
            <a:pPr indent="0" lvl="0" marL="0" rtl="0" algn="l">
              <a:spcBef>
                <a:spcPts val="1600"/>
              </a:spcBef>
              <a:spcAft>
                <a:spcPts val="0"/>
              </a:spcAft>
              <a:buNone/>
            </a:pPr>
            <a:r>
              <a:rPr lang="en-GB" sz="1000"/>
              <a:t>https://www.kaggle.com/utkarshxy/who-worldhealth-statistics-2020-complete?select=medicalDoctors.csv</a:t>
            </a:r>
            <a:endParaRPr sz="1000"/>
          </a:p>
          <a:p>
            <a:pPr indent="0" lvl="0" marL="0" rtl="0" algn="l">
              <a:spcBef>
                <a:spcPts val="1600"/>
              </a:spcBef>
              <a:spcAft>
                <a:spcPts val="0"/>
              </a:spcAft>
              <a:buNone/>
            </a:pPr>
            <a:r>
              <a:rPr lang="en-GB" sz="1000"/>
              <a:t>https://www.kaggle.com/utkarshxy/who-worldhealth-statistics-2020-complete?select=pharmacists.csv</a:t>
            </a:r>
            <a:endParaRPr sz="1000"/>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for discussion!</a:t>
            </a:r>
            <a:endParaRPr/>
          </a:p>
        </p:txBody>
      </p:sp>
      <p:sp>
        <p:nvSpPr>
          <p:cNvPr id="357" name="Google Shape;357;p32"/>
          <p:cNvSpPr txBox="1"/>
          <p:nvPr>
            <p:ph idx="1" type="body"/>
          </p:nvPr>
        </p:nvSpPr>
        <p:spPr>
          <a:xfrm>
            <a:off x="751650" y="1567550"/>
            <a:ext cx="75846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1600"/>
              </a:spcAft>
              <a:buNone/>
            </a:pPr>
            <a:r>
              <a:rPr lang="en-GB" sz="4800">
                <a:latin typeface="Montserrat"/>
                <a:ea typeface="Montserrat"/>
                <a:cs typeface="Montserrat"/>
                <a:sym typeface="Montserrat"/>
              </a:rPr>
              <a:t>Any q</a:t>
            </a:r>
            <a:r>
              <a:rPr lang="en-GB" sz="4800">
                <a:latin typeface="Montserrat"/>
                <a:ea typeface="Montserrat"/>
                <a:cs typeface="Montserrat"/>
                <a:sym typeface="Montserrat"/>
              </a:rPr>
              <a:t>uestions?</a:t>
            </a:r>
            <a:endParaRPr sz="4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52550" y="3863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Motivation</a:t>
            </a:r>
            <a:endParaRPr/>
          </a:p>
        </p:txBody>
      </p:sp>
      <p:sp>
        <p:nvSpPr>
          <p:cNvPr id="235" name="Google Shape;235;p18"/>
          <p:cNvSpPr txBox="1"/>
          <p:nvPr>
            <p:ph idx="1" type="body"/>
          </p:nvPr>
        </p:nvSpPr>
        <p:spPr>
          <a:xfrm>
            <a:off x="1052550" y="1567550"/>
            <a:ext cx="7038900" cy="29112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GB" sz="1500"/>
              <a:t>With </a:t>
            </a:r>
            <a:r>
              <a:rPr lang="en-GB" sz="1500"/>
              <a:t>the</a:t>
            </a:r>
            <a:r>
              <a:rPr lang="en-GB" sz="1500"/>
              <a:t> vast </a:t>
            </a:r>
            <a:r>
              <a:rPr lang="en-GB" sz="1500"/>
              <a:t>variety of resources, utilities, and factors around the world associated with our health as a human race, we were intrigued as to what kind of factors held correlations to longer life expectancies around the globe.</a:t>
            </a:r>
            <a:endParaRPr sz="1500"/>
          </a:p>
          <a:p>
            <a:pPr indent="457200" lvl="0" marL="0" rtl="0" algn="ctr">
              <a:spcBef>
                <a:spcPts val="1600"/>
              </a:spcBef>
              <a:spcAft>
                <a:spcPts val="0"/>
              </a:spcAft>
              <a:buNone/>
            </a:pPr>
            <a:r>
              <a:rPr lang="en-GB" sz="1500"/>
              <a:t>To understand the difference in life expectancy throughout the world, we decided we would find its association to key factors such as the prevalence of physicians and pharmacists, basic handwashing, drinking water services, and basic sanitation services. Using data that spans several decades from the past century, we revealed some obvious and not so obvious correlations to the length of human life!</a:t>
            </a:r>
            <a:endParaRPr sz="1500"/>
          </a:p>
          <a:p>
            <a:pPr indent="45720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Questions</a:t>
            </a:r>
            <a:endParaRPr/>
          </a:p>
          <a:p>
            <a:pPr indent="0" lvl="0" marL="0" rtl="0" algn="l">
              <a:spcBef>
                <a:spcPts val="0"/>
              </a:spcBef>
              <a:spcAft>
                <a:spcPts val="0"/>
              </a:spcAft>
              <a:buNone/>
            </a:pPr>
            <a:r>
              <a:t/>
            </a:r>
            <a:endParaRPr/>
          </a:p>
        </p:txBody>
      </p:sp>
      <p:sp>
        <p:nvSpPr>
          <p:cNvPr id="241" name="Google Shape;241;p19"/>
          <p:cNvSpPr txBox="1"/>
          <p:nvPr/>
        </p:nvSpPr>
        <p:spPr>
          <a:xfrm>
            <a:off x="1297500" y="9961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0776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How does access to water </a:t>
            </a:r>
            <a:r>
              <a:rPr lang="en-GB">
                <a:solidFill>
                  <a:srgbClr val="FFFFFF"/>
                </a:solidFill>
              </a:rPr>
              <a:t>correlate with</a:t>
            </a:r>
            <a:r>
              <a:rPr lang="en-GB">
                <a:solidFill>
                  <a:srgbClr val="FFFFFF"/>
                </a:solidFill>
              </a:rPr>
              <a:t> life expectancy?</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43" name="Google Shape;243;p19"/>
          <p:cNvSpPr txBox="1"/>
          <p:nvPr/>
        </p:nvSpPr>
        <p:spPr>
          <a:xfrm>
            <a:off x="1297500" y="15166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2030400" y="1613112"/>
            <a:ext cx="5877300" cy="4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Do hand washing habits </a:t>
            </a:r>
            <a:r>
              <a:rPr lang="en-GB">
                <a:solidFill>
                  <a:srgbClr val="FFFFFF"/>
                </a:solidFill>
              </a:rPr>
              <a:t>correlate with</a:t>
            </a:r>
            <a:r>
              <a:rPr lang="en-GB">
                <a:solidFill>
                  <a:srgbClr val="FFFFFF"/>
                </a:solidFill>
              </a:rPr>
              <a:t> life expectancy?</a:t>
            </a:r>
            <a:endParaRPr>
              <a:solidFill>
                <a:srgbClr val="FFFFFF"/>
              </a:solidFill>
            </a:endParaRPr>
          </a:p>
        </p:txBody>
      </p:sp>
      <p:sp>
        <p:nvSpPr>
          <p:cNvPr id="245" name="Google Shape;245;p19"/>
          <p:cNvSpPr txBox="1"/>
          <p:nvPr/>
        </p:nvSpPr>
        <p:spPr>
          <a:xfrm>
            <a:off x="1297500" y="26061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46" name="Google Shape;246;p19"/>
          <p:cNvSpPr txBox="1"/>
          <p:nvPr>
            <p:ph idx="1" type="body"/>
          </p:nvPr>
        </p:nvSpPr>
        <p:spPr>
          <a:xfrm>
            <a:off x="2030400" y="2055312"/>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How does access to basic sanitation services </a:t>
            </a:r>
            <a:r>
              <a:rPr lang="en-GB">
                <a:solidFill>
                  <a:srgbClr val="FFFFFF"/>
                </a:solidFill>
              </a:rPr>
              <a:t>correlate with</a:t>
            </a:r>
            <a:r>
              <a:rPr lang="en-GB">
                <a:solidFill>
                  <a:srgbClr val="FFFFFF"/>
                </a:solidFill>
              </a:rPr>
              <a:t> overall life expectancy?</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47" name="Google Shape;247;p19"/>
          <p:cNvSpPr txBox="1"/>
          <p:nvPr/>
        </p:nvSpPr>
        <p:spPr>
          <a:xfrm>
            <a:off x="1297500" y="20553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8" name="Google Shape;248;p19"/>
          <p:cNvSpPr txBox="1"/>
          <p:nvPr/>
        </p:nvSpPr>
        <p:spPr>
          <a:xfrm>
            <a:off x="1297500" y="31921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49" name="Google Shape;249;p19"/>
          <p:cNvSpPr txBox="1"/>
          <p:nvPr/>
        </p:nvSpPr>
        <p:spPr>
          <a:xfrm>
            <a:off x="1297500" y="38398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06</a:t>
            </a:r>
            <a:endParaRPr sz="1300">
              <a:solidFill>
                <a:srgbClr val="FFFFFF"/>
              </a:solidFill>
            </a:endParaRPr>
          </a:p>
        </p:txBody>
      </p:sp>
      <p:sp>
        <p:nvSpPr>
          <p:cNvPr id="250" name="Google Shape;250;p19"/>
          <p:cNvSpPr txBox="1"/>
          <p:nvPr>
            <p:ph idx="1" type="body"/>
          </p:nvPr>
        </p:nvSpPr>
        <p:spPr>
          <a:xfrm>
            <a:off x="2030400" y="26518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Does the number of Pharmacist in a country’s population </a:t>
            </a:r>
            <a:r>
              <a:rPr lang="en-GB">
                <a:solidFill>
                  <a:srgbClr val="FFFFFF"/>
                </a:solidFill>
              </a:rPr>
              <a:t>correlate with</a:t>
            </a:r>
            <a:r>
              <a:rPr lang="en-GB">
                <a:solidFill>
                  <a:srgbClr val="FFFFFF"/>
                </a:solidFill>
              </a:rPr>
              <a:t> the overall life expectancy?</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51" name="Google Shape;251;p19"/>
          <p:cNvSpPr txBox="1"/>
          <p:nvPr>
            <p:ph idx="1" type="body"/>
          </p:nvPr>
        </p:nvSpPr>
        <p:spPr>
          <a:xfrm>
            <a:off x="2030400" y="32888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a:t>
            </a:r>
            <a:r>
              <a:rPr lang="en-GB">
                <a:solidFill>
                  <a:srgbClr val="FFFFFF"/>
                </a:solidFill>
              </a:rPr>
              <a:t>oes the number of Medical Doctors in a country’s population correlate with the overall life expectancy?</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52" name="Google Shape;252;p19"/>
          <p:cNvSpPr txBox="1"/>
          <p:nvPr>
            <p:ph idx="1" type="body"/>
          </p:nvPr>
        </p:nvSpPr>
        <p:spPr>
          <a:xfrm>
            <a:off x="2030400" y="3894300"/>
            <a:ext cx="61548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How d</a:t>
            </a:r>
            <a:r>
              <a:rPr lang="en-GB">
                <a:solidFill>
                  <a:srgbClr val="FFFFFF"/>
                </a:solidFill>
              </a:rPr>
              <a:t>o various </a:t>
            </a:r>
            <a:r>
              <a:rPr lang="en-GB">
                <a:solidFill>
                  <a:srgbClr val="FFFFFF"/>
                </a:solidFill>
              </a:rPr>
              <a:t>infrastructural</a:t>
            </a:r>
            <a:r>
              <a:rPr lang="en-GB">
                <a:solidFill>
                  <a:srgbClr val="FFFFFF"/>
                </a:solidFill>
              </a:rPr>
              <a:t> factors correlate with each other  (Medical Doctors per 10,000 vs Population using at least basic sanitization services (%),  etc.)</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p:nvPr/>
        </p:nvSpPr>
        <p:spPr>
          <a:xfrm>
            <a:off x="125100" y="1198925"/>
            <a:ext cx="8940900" cy="247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Cleanup &amp; Exploration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59" name="Google Shape;259;p20"/>
          <p:cNvGrpSpPr/>
          <p:nvPr/>
        </p:nvGrpSpPr>
        <p:grpSpPr>
          <a:xfrm>
            <a:off x="102900" y="1190014"/>
            <a:ext cx="2216534" cy="3880317"/>
            <a:chOff x="0" y="1190006"/>
            <a:chExt cx="2726700" cy="3900601"/>
          </a:xfrm>
        </p:grpSpPr>
        <p:sp>
          <p:nvSpPr>
            <p:cNvPr id="260" name="Google Shape;260;p20"/>
            <p:cNvSpPr/>
            <p:nvPr/>
          </p:nvSpPr>
          <p:spPr>
            <a:xfrm>
              <a:off x="0" y="1190006"/>
              <a:ext cx="27267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Finding Data Sets</a:t>
              </a:r>
              <a:endParaRPr>
                <a:solidFill>
                  <a:srgbClr val="FFFFFF"/>
                </a:solidFill>
                <a:latin typeface="Roboto"/>
                <a:ea typeface="Roboto"/>
                <a:cs typeface="Roboto"/>
                <a:sym typeface="Roboto"/>
              </a:endParaRPr>
            </a:p>
          </p:txBody>
        </p:sp>
        <p:sp>
          <p:nvSpPr>
            <p:cNvPr id="261" name="Google Shape;261;p20"/>
            <p:cNvSpPr txBox="1"/>
            <p:nvPr/>
          </p:nvSpPr>
          <p:spPr>
            <a:xfrm>
              <a:off x="66429" y="1859007"/>
              <a:ext cx="2593800" cy="3231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Found data sets pertaining to quality of life from kaggle.com (view references for more info)</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262" name="Google Shape;262;p20"/>
          <p:cNvGrpSpPr/>
          <p:nvPr/>
        </p:nvGrpSpPr>
        <p:grpSpPr>
          <a:xfrm>
            <a:off x="2072446" y="1189775"/>
            <a:ext cx="2727577" cy="3284700"/>
            <a:chOff x="2263425" y="1189775"/>
            <a:chExt cx="2541300" cy="3284700"/>
          </a:xfrm>
        </p:grpSpPr>
        <p:sp>
          <p:nvSpPr>
            <p:cNvPr id="263" name="Google Shape;263;p20"/>
            <p:cNvSpPr/>
            <p:nvPr/>
          </p:nvSpPr>
          <p:spPr>
            <a:xfrm>
              <a:off x="2263425" y="1189775"/>
              <a:ext cx="2541300" cy="669000"/>
            </a:xfrm>
            <a:prstGeom prst="chevron">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Merging the Data</a:t>
              </a:r>
              <a:endParaRPr>
                <a:solidFill>
                  <a:srgbClr val="FFFFFF"/>
                </a:solidFill>
                <a:latin typeface="Roboto"/>
                <a:ea typeface="Roboto"/>
                <a:cs typeface="Roboto"/>
                <a:sym typeface="Roboto"/>
              </a:endParaRPr>
            </a:p>
          </p:txBody>
        </p:sp>
        <p:sp>
          <p:nvSpPr>
            <p:cNvPr id="264" name="Google Shape;264;p20"/>
            <p:cNvSpPr txBox="1"/>
            <p:nvPr/>
          </p:nvSpPr>
          <p:spPr>
            <a:xfrm>
              <a:off x="2263439" y="1858775"/>
              <a:ext cx="23964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Joined all of our data sets and cleaned column headers based upon location (country) and period (year)</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265" name="Google Shape;265;p20"/>
          <p:cNvGrpSpPr/>
          <p:nvPr/>
        </p:nvGrpSpPr>
        <p:grpSpPr>
          <a:xfrm>
            <a:off x="4572001" y="1189775"/>
            <a:ext cx="4273425" cy="3081900"/>
            <a:chOff x="4329976" y="1189775"/>
            <a:chExt cx="4383000" cy="3081900"/>
          </a:xfrm>
        </p:grpSpPr>
        <p:sp>
          <p:nvSpPr>
            <p:cNvPr id="266" name="Google Shape;266;p20"/>
            <p:cNvSpPr/>
            <p:nvPr/>
          </p:nvSpPr>
          <p:spPr>
            <a:xfrm>
              <a:off x="4329976" y="1189775"/>
              <a:ext cx="43830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Cleaning the Data</a:t>
              </a:r>
              <a:endParaRPr>
                <a:solidFill>
                  <a:srgbClr val="FFFFFF"/>
                </a:solidFill>
                <a:latin typeface="Roboto"/>
                <a:ea typeface="Roboto"/>
                <a:cs typeface="Roboto"/>
                <a:sym typeface="Roboto"/>
              </a:endParaRPr>
            </a:p>
          </p:txBody>
        </p:sp>
        <p:sp>
          <p:nvSpPr>
            <p:cNvPr id="267" name="Google Shape;267;p20"/>
            <p:cNvSpPr txBox="1"/>
            <p:nvPr/>
          </p:nvSpPr>
          <p:spPr>
            <a:xfrm>
              <a:off x="4441032" y="1858775"/>
              <a:ext cx="3886800" cy="2412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We ran into some unexpected issues regarding formatting and grouping</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GB" sz="1200">
                  <a:latin typeface="Roboto"/>
                  <a:ea typeface="Roboto"/>
                  <a:cs typeface="Roboto"/>
                  <a:sym typeface="Roboto"/>
                </a:rPr>
                <a:t>Not every data set was structured the same</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GB" sz="1200">
                  <a:latin typeface="Roboto"/>
                  <a:ea typeface="Roboto"/>
                  <a:cs typeface="Roboto"/>
                  <a:sym typeface="Roboto"/>
                </a:rPr>
                <a:t>Grouping on country is messy, needed to group in a more broad manner to see more general trends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sp>
        <p:nvSpPr>
          <p:cNvPr id="268" name="Google Shape;268;p20"/>
          <p:cNvSpPr txBox="1"/>
          <p:nvPr>
            <p:ph type="title"/>
          </p:nvPr>
        </p:nvSpPr>
        <p:spPr>
          <a:xfrm>
            <a:off x="1076100" y="395202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Let’s take a look at the jupyter notebook!</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1"/>
          <p:cNvSpPr/>
          <p:nvPr/>
        </p:nvSpPr>
        <p:spPr>
          <a:xfrm>
            <a:off x="270456" y="485130"/>
            <a:ext cx="4654800" cy="41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1"/>
          <p:cNvPicPr preferRelativeResize="0"/>
          <p:nvPr/>
        </p:nvPicPr>
        <p:blipFill>
          <a:blip r:embed="rId3">
            <a:alphaModFix/>
          </a:blip>
          <a:stretch>
            <a:fillRect/>
          </a:stretch>
        </p:blipFill>
        <p:spPr>
          <a:xfrm>
            <a:off x="-67950" y="296038"/>
            <a:ext cx="5107825" cy="4551424"/>
          </a:xfrm>
          <a:prstGeom prst="rect">
            <a:avLst/>
          </a:prstGeom>
          <a:noFill/>
          <a:ln>
            <a:noFill/>
          </a:ln>
        </p:spPr>
      </p:pic>
      <p:sp>
        <p:nvSpPr>
          <p:cNvPr id="275" name="Google Shape;275;p21"/>
          <p:cNvSpPr txBox="1"/>
          <p:nvPr/>
        </p:nvSpPr>
        <p:spPr>
          <a:xfrm>
            <a:off x="5136100" y="532850"/>
            <a:ext cx="3826200" cy="363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Benchmark</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Pattern(s)</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included Continents have a </a:t>
            </a:r>
            <a:r>
              <a:rPr lang="en-GB">
                <a:solidFill>
                  <a:schemeClr val="lt1"/>
                </a:solidFill>
                <a:latin typeface="Lato"/>
                <a:ea typeface="Lato"/>
                <a:cs typeface="Lato"/>
                <a:sym typeface="Lato"/>
              </a:rPr>
              <a:t>positive</a:t>
            </a:r>
            <a:r>
              <a:rPr lang="en-GB">
                <a:solidFill>
                  <a:schemeClr val="lt1"/>
                </a:solidFill>
                <a:latin typeface="Lato"/>
                <a:ea typeface="Lato"/>
                <a:cs typeface="Lato"/>
                <a:sym typeface="Lato"/>
              </a:rPr>
              <a:t> trend throughout the elapsed time</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Lines begin to plateau as we reach the end of the graph</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Analysis</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countries have had success in increasing the average life expectancy since the 1950’s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Rankings for Most Growth</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1. Africa and Asia</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2. North America</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3. Oceania and South America</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4. Europe</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97500" y="103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(p.1)</a:t>
            </a:r>
            <a:endParaRPr/>
          </a:p>
        </p:txBody>
      </p:sp>
      <p:sp>
        <p:nvSpPr>
          <p:cNvPr id="281" name="Google Shape;281;p22"/>
          <p:cNvSpPr txBox="1"/>
          <p:nvPr>
            <p:ph idx="1" type="body"/>
          </p:nvPr>
        </p:nvSpPr>
        <p:spPr>
          <a:xfrm>
            <a:off x="988100" y="602925"/>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Moderately strong correlation b/w Avg Life Expectancy and % of Pop using at least basic drinking-water services and with basic </a:t>
            </a:r>
            <a:r>
              <a:rPr lang="en-GB"/>
              <a:t>hand washing</a:t>
            </a:r>
            <a:r>
              <a:rPr lang="en-GB"/>
              <a:t> </a:t>
            </a:r>
            <a:r>
              <a:rPr lang="en-GB"/>
              <a:t>facilities</a:t>
            </a:r>
            <a:r>
              <a:rPr lang="en-GB"/>
              <a:t> at home (r=0.66 and r=0.67, respectively)</a:t>
            </a:r>
            <a:endParaRPr/>
          </a:p>
          <a:p>
            <a:pPr indent="0" lvl="0" marL="457200" rtl="0" algn="l">
              <a:spcBef>
                <a:spcPts val="1600"/>
              </a:spcBef>
              <a:spcAft>
                <a:spcPts val="1600"/>
              </a:spcAft>
              <a:buNone/>
            </a:pPr>
            <a:r>
              <a:t/>
            </a:r>
            <a:endParaRPr/>
          </a:p>
        </p:txBody>
      </p:sp>
      <p:pic>
        <p:nvPicPr>
          <p:cNvPr id="282" name="Google Shape;282;p22"/>
          <p:cNvPicPr preferRelativeResize="0"/>
          <p:nvPr/>
        </p:nvPicPr>
        <p:blipFill>
          <a:blip r:embed="rId3">
            <a:alphaModFix/>
          </a:blip>
          <a:stretch>
            <a:fillRect/>
          </a:stretch>
        </p:blipFill>
        <p:spPr>
          <a:xfrm>
            <a:off x="1297500" y="1482325"/>
            <a:ext cx="2630250" cy="1582475"/>
          </a:xfrm>
          <a:prstGeom prst="rect">
            <a:avLst/>
          </a:prstGeom>
          <a:noFill/>
          <a:ln>
            <a:noFill/>
          </a:ln>
        </p:spPr>
      </p:pic>
      <p:pic>
        <p:nvPicPr>
          <p:cNvPr id="283" name="Google Shape;283;p22"/>
          <p:cNvPicPr preferRelativeResize="0"/>
          <p:nvPr/>
        </p:nvPicPr>
        <p:blipFill>
          <a:blip r:embed="rId4">
            <a:alphaModFix/>
          </a:blip>
          <a:stretch>
            <a:fillRect/>
          </a:stretch>
        </p:blipFill>
        <p:spPr>
          <a:xfrm>
            <a:off x="5072600" y="1482325"/>
            <a:ext cx="2630250" cy="1582475"/>
          </a:xfrm>
          <a:prstGeom prst="rect">
            <a:avLst/>
          </a:prstGeom>
          <a:noFill/>
          <a:ln>
            <a:noFill/>
          </a:ln>
        </p:spPr>
      </p:pic>
      <p:pic>
        <p:nvPicPr>
          <p:cNvPr id="284" name="Google Shape;284;p22"/>
          <p:cNvPicPr preferRelativeResize="0"/>
          <p:nvPr/>
        </p:nvPicPr>
        <p:blipFill>
          <a:blip r:embed="rId5">
            <a:alphaModFix/>
          </a:blip>
          <a:stretch>
            <a:fillRect/>
          </a:stretch>
        </p:blipFill>
        <p:spPr>
          <a:xfrm>
            <a:off x="1297502" y="3325175"/>
            <a:ext cx="2630249" cy="1494125"/>
          </a:xfrm>
          <a:prstGeom prst="rect">
            <a:avLst/>
          </a:prstGeom>
          <a:noFill/>
          <a:ln>
            <a:noFill/>
          </a:ln>
        </p:spPr>
      </p:pic>
      <p:pic>
        <p:nvPicPr>
          <p:cNvPr id="285" name="Google Shape;285;p22"/>
          <p:cNvPicPr preferRelativeResize="0"/>
          <p:nvPr/>
        </p:nvPicPr>
        <p:blipFill>
          <a:blip r:embed="rId6">
            <a:alphaModFix/>
          </a:blip>
          <a:stretch>
            <a:fillRect/>
          </a:stretch>
        </p:blipFill>
        <p:spPr>
          <a:xfrm>
            <a:off x="5072600" y="3325175"/>
            <a:ext cx="2692575" cy="149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type="title"/>
          </p:nvPr>
        </p:nvSpPr>
        <p:spPr>
          <a:xfrm>
            <a:off x="1297500" y="103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(p.2)</a:t>
            </a:r>
            <a:endParaRPr/>
          </a:p>
        </p:txBody>
      </p:sp>
      <p:sp>
        <p:nvSpPr>
          <p:cNvPr id="291" name="Google Shape;291;p23"/>
          <p:cNvSpPr txBox="1"/>
          <p:nvPr>
            <p:ph idx="1" type="body"/>
          </p:nvPr>
        </p:nvSpPr>
        <p:spPr>
          <a:xfrm>
            <a:off x="988100" y="602925"/>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Again, there exists a m</a:t>
            </a:r>
            <a:r>
              <a:rPr lang="en-GB"/>
              <a:t>oderately strong correlation b/w Avg Life Expectancy and % of Pop using at least basic sanitization services and Avg Number of Medical Doctors (per 10,000) (r=0.699 and r=0.46, respectively)</a:t>
            </a:r>
            <a:endParaRPr/>
          </a:p>
          <a:p>
            <a:pPr indent="0" lvl="0" marL="457200" rtl="0" algn="l">
              <a:spcBef>
                <a:spcPts val="1600"/>
              </a:spcBef>
              <a:spcAft>
                <a:spcPts val="1600"/>
              </a:spcAft>
              <a:buNone/>
            </a:pPr>
            <a:r>
              <a:t/>
            </a:r>
            <a:endParaRPr/>
          </a:p>
        </p:txBody>
      </p:sp>
      <p:pic>
        <p:nvPicPr>
          <p:cNvPr id="292" name="Google Shape;292;p23"/>
          <p:cNvPicPr preferRelativeResize="0"/>
          <p:nvPr/>
        </p:nvPicPr>
        <p:blipFill>
          <a:blip r:embed="rId3">
            <a:alphaModFix/>
          </a:blip>
          <a:stretch>
            <a:fillRect/>
          </a:stretch>
        </p:blipFill>
        <p:spPr>
          <a:xfrm>
            <a:off x="1297500" y="1532175"/>
            <a:ext cx="2707775" cy="1629475"/>
          </a:xfrm>
          <a:prstGeom prst="rect">
            <a:avLst/>
          </a:prstGeom>
          <a:noFill/>
          <a:ln>
            <a:noFill/>
          </a:ln>
        </p:spPr>
      </p:pic>
      <p:pic>
        <p:nvPicPr>
          <p:cNvPr id="293" name="Google Shape;293;p23"/>
          <p:cNvPicPr preferRelativeResize="0"/>
          <p:nvPr/>
        </p:nvPicPr>
        <p:blipFill>
          <a:blip r:embed="rId4">
            <a:alphaModFix/>
          </a:blip>
          <a:stretch>
            <a:fillRect/>
          </a:stretch>
        </p:blipFill>
        <p:spPr>
          <a:xfrm>
            <a:off x="1297501" y="3285588"/>
            <a:ext cx="2707774" cy="1765300"/>
          </a:xfrm>
          <a:prstGeom prst="rect">
            <a:avLst/>
          </a:prstGeom>
          <a:noFill/>
          <a:ln>
            <a:noFill/>
          </a:ln>
        </p:spPr>
      </p:pic>
      <p:pic>
        <p:nvPicPr>
          <p:cNvPr id="294" name="Google Shape;294;p23"/>
          <p:cNvPicPr preferRelativeResize="0"/>
          <p:nvPr/>
        </p:nvPicPr>
        <p:blipFill>
          <a:blip r:embed="rId5">
            <a:alphaModFix/>
          </a:blip>
          <a:stretch>
            <a:fillRect/>
          </a:stretch>
        </p:blipFill>
        <p:spPr>
          <a:xfrm>
            <a:off x="4572000" y="1532175"/>
            <a:ext cx="2912326" cy="1629475"/>
          </a:xfrm>
          <a:prstGeom prst="rect">
            <a:avLst/>
          </a:prstGeom>
          <a:noFill/>
          <a:ln>
            <a:noFill/>
          </a:ln>
        </p:spPr>
      </p:pic>
      <p:pic>
        <p:nvPicPr>
          <p:cNvPr id="295" name="Google Shape;295;p23"/>
          <p:cNvPicPr preferRelativeResize="0"/>
          <p:nvPr/>
        </p:nvPicPr>
        <p:blipFill>
          <a:blip r:embed="rId6">
            <a:alphaModFix/>
          </a:blip>
          <a:stretch>
            <a:fillRect/>
          </a:stretch>
        </p:blipFill>
        <p:spPr>
          <a:xfrm>
            <a:off x="4740625" y="3300295"/>
            <a:ext cx="2575100" cy="17358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type="title"/>
          </p:nvPr>
        </p:nvSpPr>
        <p:spPr>
          <a:xfrm>
            <a:off x="1297500" y="103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(p.3)</a:t>
            </a:r>
            <a:endParaRPr/>
          </a:p>
        </p:txBody>
      </p:sp>
      <p:sp>
        <p:nvSpPr>
          <p:cNvPr id="301" name="Google Shape;301;p24"/>
          <p:cNvSpPr txBox="1"/>
          <p:nvPr>
            <p:ph idx="1" type="body"/>
          </p:nvPr>
        </p:nvSpPr>
        <p:spPr>
          <a:xfrm>
            <a:off x="1052550" y="571950"/>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Surprisingly, not as strong of a correlation b/w Avg Life Expectancy and Avg Number of Medical Doctors and Pharmacists per 10,000 ( r = 0.38 and r = 0.398, respectively)</a:t>
            </a:r>
            <a:endParaRPr/>
          </a:p>
        </p:txBody>
      </p:sp>
      <p:pic>
        <p:nvPicPr>
          <p:cNvPr id="302" name="Google Shape;302;p24"/>
          <p:cNvPicPr preferRelativeResize="0"/>
          <p:nvPr/>
        </p:nvPicPr>
        <p:blipFill>
          <a:blip r:embed="rId3">
            <a:alphaModFix/>
          </a:blip>
          <a:stretch>
            <a:fillRect/>
          </a:stretch>
        </p:blipFill>
        <p:spPr>
          <a:xfrm>
            <a:off x="1297500" y="1315075"/>
            <a:ext cx="2544191" cy="1680500"/>
          </a:xfrm>
          <a:prstGeom prst="rect">
            <a:avLst/>
          </a:prstGeom>
          <a:noFill/>
          <a:ln>
            <a:noFill/>
          </a:ln>
        </p:spPr>
      </p:pic>
      <p:pic>
        <p:nvPicPr>
          <p:cNvPr id="303" name="Google Shape;303;p24"/>
          <p:cNvPicPr preferRelativeResize="0"/>
          <p:nvPr/>
        </p:nvPicPr>
        <p:blipFill>
          <a:blip r:embed="rId4">
            <a:alphaModFix/>
          </a:blip>
          <a:stretch>
            <a:fillRect/>
          </a:stretch>
        </p:blipFill>
        <p:spPr>
          <a:xfrm>
            <a:off x="4563350" y="1268728"/>
            <a:ext cx="2467400" cy="1807335"/>
          </a:xfrm>
          <a:prstGeom prst="rect">
            <a:avLst/>
          </a:prstGeom>
          <a:noFill/>
          <a:ln>
            <a:noFill/>
          </a:ln>
        </p:spPr>
      </p:pic>
      <p:pic>
        <p:nvPicPr>
          <p:cNvPr id="304" name="Google Shape;304;p24"/>
          <p:cNvPicPr preferRelativeResize="0"/>
          <p:nvPr/>
        </p:nvPicPr>
        <p:blipFill>
          <a:blip r:embed="rId5">
            <a:alphaModFix/>
          </a:blip>
          <a:stretch>
            <a:fillRect/>
          </a:stretch>
        </p:blipFill>
        <p:spPr>
          <a:xfrm>
            <a:off x="1297500" y="3110198"/>
            <a:ext cx="2544200" cy="1694202"/>
          </a:xfrm>
          <a:prstGeom prst="rect">
            <a:avLst/>
          </a:prstGeom>
          <a:noFill/>
          <a:ln>
            <a:noFill/>
          </a:ln>
        </p:spPr>
      </p:pic>
      <p:pic>
        <p:nvPicPr>
          <p:cNvPr id="305" name="Google Shape;305;p24"/>
          <p:cNvPicPr preferRelativeResize="0"/>
          <p:nvPr/>
        </p:nvPicPr>
        <p:blipFill>
          <a:blip r:embed="rId6">
            <a:alphaModFix/>
          </a:blip>
          <a:stretch>
            <a:fillRect/>
          </a:stretch>
        </p:blipFill>
        <p:spPr>
          <a:xfrm>
            <a:off x="4563362" y="3144325"/>
            <a:ext cx="2467400" cy="162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5"/>
          <p:cNvSpPr txBox="1"/>
          <p:nvPr>
            <p:ph type="title"/>
          </p:nvPr>
        </p:nvSpPr>
        <p:spPr>
          <a:xfrm>
            <a:off x="1297500" y="103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(p.4)</a:t>
            </a:r>
            <a:endParaRPr/>
          </a:p>
        </p:txBody>
      </p:sp>
      <p:sp>
        <p:nvSpPr>
          <p:cNvPr id="311" name="Google Shape;311;p25"/>
          <p:cNvSpPr txBox="1"/>
          <p:nvPr>
            <p:ph idx="1" type="body"/>
          </p:nvPr>
        </p:nvSpPr>
        <p:spPr>
          <a:xfrm>
            <a:off x="1052550" y="571950"/>
            <a:ext cx="7038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There exists some moderate correlation between the </a:t>
            </a:r>
            <a:r>
              <a:rPr lang="en-GB"/>
              <a:t>percentage</a:t>
            </a:r>
            <a:r>
              <a:rPr lang="en-GB"/>
              <a:t> of a country’s population </a:t>
            </a:r>
            <a:r>
              <a:rPr lang="en-GB"/>
              <a:t>using basic water and sanitation services</a:t>
            </a:r>
            <a:r>
              <a:rPr lang="en-GB"/>
              <a:t> and the number of medical doctors in a country’s population (r= 0.46 and r=0.37, respectively)</a:t>
            </a:r>
            <a:endParaRPr/>
          </a:p>
        </p:txBody>
      </p:sp>
      <p:pic>
        <p:nvPicPr>
          <p:cNvPr id="312" name="Google Shape;312;p25"/>
          <p:cNvPicPr preferRelativeResize="0"/>
          <p:nvPr/>
        </p:nvPicPr>
        <p:blipFill>
          <a:blip r:embed="rId3">
            <a:alphaModFix/>
          </a:blip>
          <a:stretch>
            <a:fillRect/>
          </a:stretch>
        </p:blipFill>
        <p:spPr>
          <a:xfrm>
            <a:off x="999775" y="1975375"/>
            <a:ext cx="3572222" cy="2794500"/>
          </a:xfrm>
          <a:prstGeom prst="rect">
            <a:avLst/>
          </a:prstGeom>
          <a:noFill/>
          <a:ln>
            <a:noFill/>
          </a:ln>
        </p:spPr>
      </p:pic>
      <p:pic>
        <p:nvPicPr>
          <p:cNvPr id="313" name="Google Shape;313;p25"/>
          <p:cNvPicPr preferRelativeResize="0"/>
          <p:nvPr/>
        </p:nvPicPr>
        <p:blipFill>
          <a:blip r:embed="rId4">
            <a:alphaModFix/>
          </a:blip>
          <a:stretch>
            <a:fillRect/>
          </a:stretch>
        </p:blipFill>
        <p:spPr>
          <a:xfrm>
            <a:off x="4572000" y="1975375"/>
            <a:ext cx="3699377" cy="279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